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77" r:id="rId21"/>
    <p:sldId id="282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4DDDD-D95D-4E7F-8E37-75D0992FA35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AC621-AD4E-4A42-ACD6-3B13C6E46C6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кадровые</a:t>
          </a:r>
          <a:endParaRPr lang="ru-RU" sz="2000" b="1" dirty="0">
            <a:solidFill>
              <a:schemeClr val="tx1"/>
            </a:solidFill>
          </a:endParaRPr>
        </a:p>
      </dgm:t>
    </dgm:pt>
    <dgm:pt modelId="{4764E874-3029-40ED-8177-1EDF85B95B08}" type="parTrans" cxnId="{9F5CF351-F88A-4A6C-8CC5-79433AF14ADF}">
      <dgm:prSet/>
      <dgm:spPr/>
      <dgm:t>
        <a:bodyPr/>
        <a:lstStyle/>
        <a:p>
          <a:endParaRPr lang="ru-RU"/>
        </a:p>
      </dgm:t>
    </dgm:pt>
    <dgm:pt modelId="{852F7D4F-D8EB-4C03-91D9-E7CF93E86785}" type="sibTrans" cxnId="{9F5CF351-F88A-4A6C-8CC5-79433AF14ADF}">
      <dgm:prSet/>
      <dgm:spPr/>
      <dgm:t>
        <a:bodyPr/>
        <a:lstStyle/>
        <a:p>
          <a:endParaRPr lang="ru-RU"/>
        </a:p>
      </dgm:t>
    </dgm:pt>
    <dgm:pt modelId="{D4A3498F-72A9-4BEB-8196-A6C107D2544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материально-технические</a:t>
          </a:r>
          <a:endParaRPr lang="ru-RU" sz="2000" b="1" dirty="0">
            <a:solidFill>
              <a:schemeClr val="tx1"/>
            </a:solidFill>
          </a:endParaRPr>
        </a:p>
      </dgm:t>
    </dgm:pt>
    <dgm:pt modelId="{F412DB60-9FEC-4F6E-A417-DB5441DCE7F3}" type="parTrans" cxnId="{1A8686D0-7271-459D-82AF-D123981EFC85}">
      <dgm:prSet/>
      <dgm:spPr/>
      <dgm:t>
        <a:bodyPr/>
        <a:lstStyle/>
        <a:p>
          <a:endParaRPr lang="ru-RU"/>
        </a:p>
      </dgm:t>
    </dgm:pt>
    <dgm:pt modelId="{65ED86C5-C220-4DB3-85A6-3AC0F450B630}" type="sibTrans" cxnId="{1A8686D0-7271-459D-82AF-D123981EFC85}">
      <dgm:prSet/>
      <dgm:spPr/>
      <dgm:t>
        <a:bodyPr/>
        <a:lstStyle/>
        <a:p>
          <a:endParaRPr lang="ru-RU"/>
        </a:p>
      </dgm:t>
    </dgm:pt>
    <dgm:pt modelId="{9EFC5CA3-8A90-4BD1-86C5-188D983CB91F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информационно-методические</a:t>
          </a:r>
          <a:endParaRPr lang="ru-RU" sz="2000" b="1" dirty="0">
            <a:solidFill>
              <a:schemeClr val="tx1"/>
            </a:solidFill>
          </a:endParaRPr>
        </a:p>
      </dgm:t>
    </dgm:pt>
    <dgm:pt modelId="{0AAE47DB-6C46-43A0-89E3-B5F95AD56A49}" type="parTrans" cxnId="{4D770DDA-FBC2-4A08-AE74-B9B4AB8CE615}">
      <dgm:prSet/>
      <dgm:spPr/>
      <dgm:t>
        <a:bodyPr/>
        <a:lstStyle/>
        <a:p>
          <a:endParaRPr lang="ru-RU"/>
        </a:p>
      </dgm:t>
    </dgm:pt>
    <dgm:pt modelId="{785B4A10-8AD9-484C-95C4-0E0C0E7D6831}" type="sibTrans" cxnId="{4D770DDA-FBC2-4A08-AE74-B9B4AB8CE615}">
      <dgm:prSet/>
      <dgm:spPr/>
      <dgm:t>
        <a:bodyPr/>
        <a:lstStyle/>
        <a:p>
          <a:endParaRPr lang="ru-RU"/>
        </a:p>
      </dgm:t>
    </dgm:pt>
    <dgm:pt modelId="{8D72CCB6-2732-4487-94CA-DE794E906CC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финансовые</a:t>
          </a:r>
          <a:endParaRPr lang="ru-RU" sz="2000" b="1" dirty="0">
            <a:solidFill>
              <a:schemeClr val="tx1"/>
            </a:solidFill>
          </a:endParaRPr>
        </a:p>
      </dgm:t>
    </dgm:pt>
    <dgm:pt modelId="{CF222BF5-07DC-432B-9DCD-5CA8DE92EF40}" type="parTrans" cxnId="{90059431-F274-45F8-9CC4-6145B1174E08}">
      <dgm:prSet/>
      <dgm:spPr/>
      <dgm:t>
        <a:bodyPr/>
        <a:lstStyle/>
        <a:p>
          <a:endParaRPr lang="ru-RU"/>
        </a:p>
      </dgm:t>
    </dgm:pt>
    <dgm:pt modelId="{8757A36A-92FB-46FE-B2AA-2759BF37D489}" type="sibTrans" cxnId="{90059431-F274-45F8-9CC4-6145B1174E08}">
      <dgm:prSet/>
      <dgm:spPr/>
      <dgm:t>
        <a:bodyPr/>
        <a:lstStyle/>
        <a:p>
          <a:endParaRPr lang="ru-RU"/>
        </a:p>
      </dgm:t>
    </dgm:pt>
    <dgm:pt modelId="{8C5AD26D-87DC-4687-A762-B2BF8445BA8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психолого-педагогические</a:t>
          </a:r>
          <a:endParaRPr lang="ru-RU" sz="2000" b="1" dirty="0">
            <a:solidFill>
              <a:schemeClr val="tx1"/>
            </a:solidFill>
          </a:endParaRPr>
        </a:p>
      </dgm:t>
    </dgm:pt>
    <dgm:pt modelId="{72ECBEC2-8439-4A0A-82A7-61041AB08DA8}" type="parTrans" cxnId="{73244B44-6EF0-404C-802C-806CF22BD301}">
      <dgm:prSet/>
      <dgm:spPr/>
      <dgm:t>
        <a:bodyPr/>
        <a:lstStyle/>
        <a:p>
          <a:endParaRPr lang="ru-RU"/>
        </a:p>
      </dgm:t>
    </dgm:pt>
    <dgm:pt modelId="{8AA4ED7A-CDB1-420E-9EFC-ACB76C80C7BF}" type="sibTrans" cxnId="{73244B44-6EF0-404C-802C-806CF22BD301}">
      <dgm:prSet/>
      <dgm:spPr/>
      <dgm:t>
        <a:bodyPr/>
        <a:lstStyle/>
        <a:p>
          <a:endParaRPr lang="ru-RU"/>
        </a:p>
      </dgm:t>
    </dgm:pt>
    <dgm:pt modelId="{8E3BCA6F-6B81-445E-B20C-925D87E25FD7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нормативно-правовые</a:t>
          </a:r>
          <a:endParaRPr lang="ru-RU" sz="2000" b="1" dirty="0">
            <a:solidFill>
              <a:schemeClr val="tx1"/>
            </a:solidFill>
          </a:endParaRPr>
        </a:p>
      </dgm:t>
    </dgm:pt>
    <dgm:pt modelId="{38F23593-6D06-4D19-8466-DD693DF97E9B}" type="parTrans" cxnId="{6EDBC1AE-55DB-4DB6-BE0F-E3C5CF5DC1D5}">
      <dgm:prSet/>
      <dgm:spPr/>
      <dgm:t>
        <a:bodyPr/>
        <a:lstStyle/>
        <a:p>
          <a:endParaRPr lang="ru-RU"/>
        </a:p>
      </dgm:t>
    </dgm:pt>
    <dgm:pt modelId="{F5DCEF06-78D8-4A03-BAF2-32E8D2F079DB}" type="sibTrans" cxnId="{6EDBC1AE-55DB-4DB6-BE0F-E3C5CF5DC1D5}">
      <dgm:prSet/>
      <dgm:spPr/>
      <dgm:t>
        <a:bodyPr/>
        <a:lstStyle/>
        <a:p>
          <a:endParaRPr lang="ru-RU"/>
        </a:p>
      </dgm:t>
    </dgm:pt>
    <dgm:pt modelId="{7FB2492A-9DFB-4F48-885F-443B23AA7E00}" type="pres">
      <dgm:prSet presAssocID="{0334DDDD-D95D-4E7F-8E37-75D0992FA3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851C4-D2D0-4716-9571-D4A497E73712}" type="pres">
      <dgm:prSet presAssocID="{7F4AC621-AD4E-4A42-ACD6-3B13C6E46C67}" presName="node" presStyleLbl="node1" presStyleIdx="0" presStyleCnt="6" custScaleX="158188" custScaleY="90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8B8A1-4319-42C3-B444-E24DBD61526E}" type="pres">
      <dgm:prSet presAssocID="{852F7D4F-D8EB-4C03-91D9-E7CF93E86785}" presName="sibTrans" presStyleLbl="sibTrans2D1" presStyleIdx="0" presStyleCnt="6" custScaleX="570167" custScaleY="76405" custLinFactX="300000" custLinFactNeighborX="343755" custLinFactNeighborY="-93101"/>
      <dgm:spPr/>
      <dgm:t>
        <a:bodyPr/>
        <a:lstStyle/>
        <a:p>
          <a:endParaRPr lang="ru-RU"/>
        </a:p>
      </dgm:t>
    </dgm:pt>
    <dgm:pt modelId="{F6EB45F6-68CD-4289-B244-B07ECEDDFB0C}" type="pres">
      <dgm:prSet presAssocID="{852F7D4F-D8EB-4C03-91D9-E7CF93E8678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961AE66-CA68-49C9-9510-62A64598E2B8}" type="pres">
      <dgm:prSet presAssocID="{8E3BCA6F-6B81-445E-B20C-925D87E25FD7}" presName="node" presStyleLbl="node1" presStyleIdx="1" presStyleCnt="6" custScaleX="175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03832-6B69-40CB-8093-4118C0919EF2}" type="pres">
      <dgm:prSet presAssocID="{F5DCEF06-78D8-4A03-BAF2-32E8D2F079DB}" presName="sibTrans" presStyleLbl="sibTrans2D1" presStyleIdx="1" presStyleCnt="6" custAng="474975" custScaleX="149687"/>
      <dgm:spPr/>
      <dgm:t>
        <a:bodyPr/>
        <a:lstStyle/>
        <a:p>
          <a:endParaRPr lang="ru-RU"/>
        </a:p>
      </dgm:t>
    </dgm:pt>
    <dgm:pt modelId="{74DDF325-8E90-4999-95AE-DFA6EBDDADC2}" type="pres">
      <dgm:prSet presAssocID="{F5DCEF06-78D8-4A03-BAF2-32E8D2F079D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4F60BA9-7E42-47BB-B581-19334CFE7917}" type="pres">
      <dgm:prSet presAssocID="{D4A3498F-72A9-4BEB-8196-A6C107D2544B}" presName="node" presStyleLbl="node1" presStyleIdx="2" presStyleCnt="6" custScaleX="173205" custScaleY="107773" custRadScaleRad="110817" custRadScaleInc="-1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F1DF-2AB4-488E-89CA-1769225C8FBD}" type="pres">
      <dgm:prSet presAssocID="{65ED86C5-C220-4DB3-85A6-3AC0F450B630}" presName="sibTrans" presStyleLbl="sibTrans2D1" presStyleIdx="2" presStyleCnt="6" custScaleX="883113" custScaleY="107996" custLinFactX="600000" custLinFactNeighborX="610303" custLinFactNeighborY="89653"/>
      <dgm:spPr/>
      <dgm:t>
        <a:bodyPr/>
        <a:lstStyle/>
        <a:p>
          <a:endParaRPr lang="ru-RU"/>
        </a:p>
      </dgm:t>
    </dgm:pt>
    <dgm:pt modelId="{F8D4112B-083B-46CF-8465-B2F67D0CC393}" type="pres">
      <dgm:prSet presAssocID="{65ED86C5-C220-4DB3-85A6-3AC0F450B63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36D5F37-0D82-40DB-9A1C-7C369987F648}" type="pres">
      <dgm:prSet presAssocID="{9EFC5CA3-8A90-4BD1-86C5-188D983CB91F}" presName="node" presStyleLbl="node1" presStyleIdx="3" presStyleCnt="6" custScaleX="188807" custRadScaleRad="101541" custRadScaleInc="-2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BBAA2-B2B5-4F83-883D-A1910409C9DC}" type="pres">
      <dgm:prSet presAssocID="{785B4A10-8AD9-484C-95C4-0E0C0E7D6831}" presName="sibTrans" presStyleLbl="sibTrans2D1" presStyleIdx="3" presStyleCnt="6" custAng="17247121" custFlipHor="1" custScaleX="347224" custScaleY="111831" custLinFactX="-200000" custLinFactNeighborX="-200666" custLinFactNeighborY="99258"/>
      <dgm:spPr/>
      <dgm:t>
        <a:bodyPr/>
        <a:lstStyle/>
        <a:p>
          <a:endParaRPr lang="ru-RU"/>
        </a:p>
      </dgm:t>
    </dgm:pt>
    <dgm:pt modelId="{BDD18EC6-537F-4736-8B41-C8C564748580}" type="pres">
      <dgm:prSet presAssocID="{785B4A10-8AD9-484C-95C4-0E0C0E7D683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1D7E6E1-2864-4EB9-A57D-F6C5D78D3DF8}" type="pres">
      <dgm:prSet presAssocID="{8D72CCB6-2732-4487-94CA-DE794E906CC8}" presName="node" presStyleLbl="node1" presStyleIdx="4" presStyleCnt="6" custScaleX="177351" custRadScaleRad="89948" custRadScaleInc="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26824-D761-44C7-A5CF-89664877EABE}" type="pres">
      <dgm:prSet presAssocID="{8757A36A-92FB-46FE-B2AA-2759BF37D489}" presName="sibTrans" presStyleLbl="sibTrans2D1" presStyleIdx="4" presStyleCnt="6" custScaleX="163941"/>
      <dgm:spPr/>
      <dgm:t>
        <a:bodyPr/>
        <a:lstStyle/>
        <a:p>
          <a:endParaRPr lang="ru-RU"/>
        </a:p>
      </dgm:t>
    </dgm:pt>
    <dgm:pt modelId="{D7027395-307B-442E-AB2F-80F50CCDA4DF}" type="pres">
      <dgm:prSet presAssocID="{8757A36A-92FB-46FE-B2AA-2759BF37D48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79F2257-6648-43E3-9845-1A8B1A7C8A77}" type="pres">
      <dgm:prSet presAssocID="{8C5AD26D-87DC-4687-A762-B2BF8445BA83}" presName="node" presStyleLbl="node1" presStyleIdx="5" presStyleCnt="6" custScaleX="160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69B10-EF31-4771-A6F5-98DDED5D94B7}" type="pres">
      <dgm:prSet presAssocID="{8AA4ED7A-CDB1-420E-9EFC-ACB76C80C7BF}" presName="sibTrans" presStyleLbl="sibTrans2D1" presStyleIdx="5" presStyleCnt="6" custScaleX="443825" custScaleY="84486" custLinFactX="-200000" custLinFactY="-4896" custLinFactNeighborX="-257717" custLinFactNeighborY="-100000"/>
      <dgm:spPr/>
      <dgm:t>
        <a:bodyPr/>
        <a:lstStyle/>
        <a:p>
          <a:endParaRPr lang="ru-RU"/>
        </a:p>
      </dgm:t>
    </dgm:pt>
    <dgm:pt modelId="{247ECFE2-6E23-4E57-A086-1EA1B0DE49BE}" type="pres">
      <dgm:prSet presAssocID="{8AA4ED7A-CDB1-420E-9EFC-ACB76C80C7BF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01F4055-3D06-4A7C-A0D9-2E909FFA01CC}" type="presOf" srcId="{8E3BCA6F-6B81-445E-B20C-925D87E25FD7}" destId="{7961AE66-CA68-49C9-9510-62A64598E2B8}" srcOrd="0" destOrd="0" presId="urn:microsoft.com/office/officeart/2005/8/layout/cycle2"/>
    <dgm:cxn modelId="{594F7C63-B37E-4DFE-A68C-3F5E33BFC0EF}" type="presOf" srcId="{785B4A10-8AD9-484C-95C4-0E0C0E7D6831}" destId="{9C4BBAA2-B2B5-4F83-883D-A1910409C9DC}" srcOrd="0" destOrd="0" presId="urn:microsoft.com/office/officeart/2005/8/layout/cycle2"/>
    <dgm:cxn modelId="{4D496961-2197-404E-AD14-EB5515B65357}" type="presOf" srcId="{8C5AD26D-87DC-4687-A762-B2BF8445BA83}" destId="{779F2257-6648-43E3-9845-1A8B1A7C8A77}" srcOrd="0" destOrd="0" presId="urn:microsoft.com/office/officeart/2005/8/layout/cycle2"/>
    <dgm:cxn modelId="{3A727C83-1D1E-4EC7-A749-3301F3E3A72F}" type="presOf" srcId="{65ED86C5-C220-4DB3-85A6-3AC0F450B630}" destId="{F8D4112B-083B-46CF-8465-B2F67D0CC393}" srcOrd="1" destOrd="0" presId="urn:microsoft.com/office/officeart/2005/8/layout/cycle2"/>
    <dgm:cxn modelId="{10850AD6-3BE7-44AD-B91F-3A1FC999FE45}" type="presOf" srcId="{785B4A10-8AD9-484C-95C4-0E0C0E7D6831}" destId="{BDD18EC6-537F-4736-8B41-C8C564748580}" srcOrd="1" destOrd="0" presId="urn:microsoft.com/office/officeart/2005/8/layout/cycle2"/>
    <dgm:cxn modelId="{CC49A22F-AF1C-4B07-98E7-559DB1801923}" type="presOf" srcId="{8AA4ED7A-CDB1-420E-9EFC-ACB76C80C7BF}" destId="{247ECFE2-6E23-4E57-A086-1EA1B0DE49BE}" srcOrd="1" destOrd="0" presId="urn:microsoft.com/office/officeart/2005/8/layout/cycle2"/>
    <dgm:cxn modelId="{9CED0D5C-6717-4ECD-84BF-22DFC69BAC59}" type="presOf" srcId="{8757A36A-92FB-46FE-B2AA-2759BF37D489}" destId="{2E226824-D761-44C7-A5CF-89664877EABE}" srcOrd="0" destOrd="0" presId="urn:microsoft.com/office/officeart/2005/8/layout/cycle2"/>
    <dgm:cxn modelId="{6C9B4322-87E7-4851-9858-19528CAA2F1F}" type="presOf" srcId="{65ED86C5-C220-4DB3-85A6-3AC0F450B630}" destId="{41C1F1DF-2AB4-488E-89CA-1769225C8FBD}" srcOrd="0" destOrd="0" presId="urn:microsoft.com/office/officeart/2005/8/layout/cycle2"/>
    <dgm:cxn modelId="{6BD96B0A-7BCD-4189-BE94-5BD4FB9206FE}" type="presOf" srcId="{F5DCEF06-78D8-4A03-BAF2-32E8D2F079DB}" destId="{37D03832-6B69-40CB-8093-4118C0919EF2}" srcOrd="0" destOrd="0" presId="urn:microsoft.com/office/officeart/2005/8/layout/cycle2"/>
    <dgm:cxn modelId="{6EDBC1AE-55DB-4DB6-BE0F-E3C5CF5DC1D5}" srcId="{0334DDDD-D95D-4E7F-8E37-75D0992FA35E}" destId="{8E3BCA6F-6B81-445E-B20C-925D87E25FD7}" srcOrd="1" destOrd="0" parTransId="{38F23593-6D06-4D19-8466-DD693DF97E9B}" sibTransId="{F5DCEF06-78D8-4A03-BAF2-32E8D2F079DB}"/>
    <dgm:cxn modelId="{F4F62B98-B684-4020-890D-0A9B040D03F2}" type="presOf" srcId="{852F7D4F-D8EB-4C03-91D9-E7CF93E86785}" destId="{75B8B8A1-4319-42C3-B444-E24DBD61526E}" srcOrd="0" destOrd="0" presId="urn:microsoft.com/office/officeart/2005/8/layout/cycle2"/>
    <dgm:cxn modelId="{A8C5D683-BD7C-4AA8-BFA2-F2C84F1C51C0}" type="presOf" srcId="{8D72CCB6-2732-4487-94CA-DE794E906CC8}" destId="{B1D7E6E1-2864-4EB9-A57D-F6C5D78D3DF8}" srcOrd="0" destOrd="0" presId="urn:microsoft.com/office/officeart/2005/8/layout/cycle2"/>
    <dgm:cxn modelId="{8767F80A-9D47-477C-8FB8-B6D59ADFD5BC}" type="presOf" srcId="{852F7D4F-D8EB-4C03-91D9-E7CF93E86785}" destId="{F6EB45F6-68CD-4289-B244-B07ECEDDFB0C}" srcOrd="1" destOrd="0" presId="urn:microsoft.com/office/officeart/2005/8/layout/cycle2"/>
    <dgm:cxn modelId="{73244B44-6EF0-404C-802C-806CF22BD301}" srcId="{0334DDDD-D95D-4E7F-8E37-75D0992FA35E}" destId="{8C5AD26D-87DC-4687-A762-B2BF8445BA83}" srcOrd="5" destOrd="0" parTransId="{72ECBEC2-8439-4A0A-82A7-61041AB08DA8}" sibTransId="{8AA4ED7A-CDB1-420E-9EFC-ACB76C80C7BF}"/>
    <dgm:cxn modelId="{C84A665C-27FA-45D3-BBB8-75BBD033CAA6}" type="presOf" srcId="{8AA4ED7A-CDB1-420E-9EFC-ACB76C80C7BF}" destId="{7D669B10-EF31-4771-A6F5-98DDED5D94B7}" srcOrd="0" destOrd="0" presId="urn:microsoft.com/office/officeart/2005/8/layout/cycle2"/>
    <dgm:cxn modelId="{6AB2B69A-3F60-40A2-BC04-E65C9149F3B0}" type="presOf" srcId="{F5DCEF06-78D8-4A03-BAF2-32E8D2F079DB}" destId="{74DDF325-8E90-4999-95AE-DFA6EBDDADC2}" srcOrd="1" destOrd="0" presId="urn:microsoft.com/office/officeart/2005/8/layout/cycle2"/>
    <dgm:cxn modelId="{8819BC49-501E-41B4-BFB9-E00B6A67EDE1}" type="presOf" srcId="{8757A36A-92FB-46FE-B2AA-2759BF37D489}" destId="{D7027395-307B-442E-AB2F-80F50CCDA4DF}" srcOrd="1" destOrd="0" presId="urn:microsoft.com/office/officeart/2005/8/layout/cycle2"/>
    <dgm:cxn modelId="{9F5CF351-F88A-4A6C-8CC5-79433AF14ADF}" srcId="{0334DDDD-D95D-4E7F-8E37-75D0992FA35E}" destId="{7F4AC621-AD4E-4A42-ACD6-3B13C6E46C67}" srcOrd="0" destOrd="0" parTransId="{4764E874-3029-40ED-8177-1EDF85B95B08}" sibTransId="{852F7D4F-D8EB-4C03-91D9-E7CF93E86785}"/>
    <dgm:cxn modelId="{90059431-F274-45F8-9CC4-6145B1174E08}" srcId="{0334DDDD-D95D-4E7F-8E37-75D0992FA35E}" destId="{8D72CCB6-2732-4487-94CA-DE794E906CC8}" srcOrd="4" destOrd="0" parTransId="{CF222BF5-07DC-432B-9DCD-5CA8DE92EF40}" sibTransId="{8757A36A-92FB-46FE-B2AA-2759BF37D489}"/>
    <dgm:cxn modelId="{BE49E91C-B14C-46D5-AAB6-E4CE140A083B}" type="presOf" srcId="{9EFC5CA3-8A90-4BD1-86C5-188D983CB91F}" destId="{E36D5F37-0D82-40DB-9A1C-7C369987F648}" srcOrd="0" destOrd="0" presId="urn:microsoft.com/office/officeart/2005/8/layout/cycle2"/>
    <dgm:cxn modelId="{1A8686D0-7271-459D-82AF-D123981EFC85}" srcId="{0334DDDD-D95D-4E7F-8E37-75D0992FA35E}" destId="{D4A3498F-72A9-4BEB-8196-A6C107D2544B}" srcOrd="2" destOrd="0" parTransId="{F412DB60-9FEC-4F6E-A417-DB5441DCE7F3}" sibTransId="{65ED86C5-C220-4DB3-85A6-3AC0F450B630}"/>
    <dgm:cxn modelId="{4D770DDA-FBC2-4A08-AE74-B9B4AB8CE615}" srcId="{0334DDDD-D95D-4E7F-8E37-75D0992FA35E}" destId="{9EFC5CA3-8A90-4BD1-86C5-188D983CB91F}" srcOrd="3" destOrd="0" parTransId="{0AAE47DB-6C46-43A0-89E3-B5F95AD56A49}" sibTransId="{785B4A10-8AD9-484C-95C4-0E0C0E7D6831}"/>
    <dgm:cxn modelId="{02BA917C-B5CF-4AB4-9874-6787BC47F54B}" type="presOf" srcId="{7F4AC621-AD4E-4A42-ACD6-3B13C6E46C67}" destId="{E22851C4-D2D0-4716-9571-D4A497E73712}" srcOrd="0" destOrd="0" presId="urn:microsoft.com/office/officeart/2005/8/layout/cycle2"/>
    <dgm:cxn modelId="{56E1E7D4-DFC5-464E-8685-EA5F0B01E9D2}" type="presOf" srcId="{D4A3498F-72A9-4BEB-8196-A6C107D2544B}" destId="{A4F60BA9-7E42-47BB-B581-19334CFE7917}" srcOrd="0" destOrd="0" presId="urn:microsoft.com/office/officeart/2005/8/layout/cycle2"/>
    <dgm:cxn modelId="{983B8AA4-EBD7-47C1-8063-3A75D37DDA52}" type="presOf" srcId="{0334DDDD-D95D-4E7F-8E37-75D0992FA35E}" destId="{7FB2492A-9DFB-4F48-885F-443B23AA7E00}" srcOrd="0" destOrd="0" presId="urn:microsoft.com/office/officeart/2005/8/layout/cycle2"/>
    <dgm:cxn modelId="{79B03CB0-6A28-4BAB-A075-11C7D258E57F}" type="presParOf" srcId="{7FB2492A-9DFB-4F48-885F-443B23AA7E00}" destId="{E22851C4-D2D0-4716-9571-D4A497E73712}" srcOrd="0" destOrd="0" presId="urn:microsoft.com/office/officeart/2005/8/layout/cycle2"/>
    <dgm:cxn modelId="{EE4ED1FB-FDB5-4B03-97D2-819B4E21B9D9}" type="presParOf" srcId="{7FB2492A-9DFB-4F48-885F-443B23AA7E00}" destId="{75B8B8A1-4319-42C3-B444-E24DBD61526E}" srcOrd="1" destOrd="0" presId="urn:microsoft.com/office/officeart/2005/8/layout/cycle2"/>
    <dgm:cxn modelId="{940F6B35-2B43-4B06-844E-B341E669B139}" type="presParOf" srcId="{75B8B8A1-4319-42C3-B444-E24DBD61526E}" destId="{F6EB45F6-68CD-4289-B244-B07ECEDDFB0C}" srcOrd="0" destOrd="0" presId="urn:microsoft.com/office/officeart/2005/8/layout/cycle2"/>
    <dgm:cxn modelId="{BDE022C5-94BE-4367-8199-A4B5A23946C2}" type="presParOf" srcId="{7FB2492A-9DFB-4F48-885F-443B23AA7E00}" destId="{7961AE66-CA68-49C9-9510-62A64598E2B8}" srcOrd="2" destOrd="0" presId="urn:microsoft.com/office/officeart/2005/8/layout/cycle2"/>
    <dgm:cxn modelId="{3E92E461-13E8-479E-BD6F-D3AE7C39A9C8}" type="presParOf" srcId="{7FB2492A-9DFB-4F48-885F-443B23AA7E00}" destId="{37D03832-6B69-40CB-8093-4118C0919EF2}" srcOrd="3" destOrd="0" presId="urn:microsoft.com/office/officeart/2005/8/layout/cycle2"/>
    <dgm:cxn modelId="{A1262391-C4F7-4C39-8A14-030978C6EFF8}" type="presParOf" srcId="{37D03832-6B69-40CB-8093-4118C0919EF2}" destId="{74DDF325-8E90-4999-95AE-DFA6EBDDADC2}" srcOrd="0" destOrd="0" presId="urn:microsoft.com/office/officeart/2005/8/layout/cycle2"/>
    <dgm:cxn modelId="{323E1354-237B-43C5-97DA-9844BB56FC4C}" type="presParOf" srcId="{7FB2492A-9DFB-4F48-885F-443B23AA7E00}" destId="{A4F60BA9-7E42-47BB-B581-19334CFE7917}" srcOrd="4" destOrd="0" presId="urn:microsoft.com/office/officeart/2005/8/layout/cycle2"/>
    <dgm:cxn modelId="{D94FFE8F-20F2-46A9-8B70-EEAFA290CFBD}" type="presParOf" srcId="{7FB2492A-9DFB-4F48-885F-443B23AA7E00}" destId="{41C1F1DF-2AB4-488E-89CA-1769225C8FBD}" srcOrd="5" destOrd="0" presId="urn:microsoft.com/office/officeart/2005/8/layout/cycle2"/>
    <dgm:cxn modelId="{C83EDAE5-80C8-412B-B7DC-4679ED9D92C7}" type="presParOf" srcId="{41C1F1DF-2AB4-488E-89CA-1769225C8FBD}" destId="{F8D4112B-083B-46CF-8465-B2F67D0CC393}" srcOrd="0" destOrd="0" presId="urn:microsoft.com/office/officeart/2005/8/layout/cycle2"/>
    <dgm:cxn modelId="{FE6AB85A-B6CC-48E0-9D89-CDC26996E496}" type="presParOf" srcId="{7FB2492A-9DFB-4F48-885F-443B23AA7E00}" destId="{E36D5F37-0D82-40DB-9A1C-7C369987F648}" srcOrd="6" destOrd="0" presId="urn:microsoft.com/office/officeart/2005/8/layout/cycle2"/>
    <dgm:cxn modelId="{52BA8047-0D7C-4FD7-B4C3-98E295E771A1}" type="presParOf" srcId="{7FB2492A-9DFB-4F48-885F-443B23AA7E00}" destId="{9C4BBAA2-B2B5-4F83-883D-A1910409C9DC}" srcOrd="7" destOrd="0" presId="urn:microsoft.com/office/officeart/2005/8/layout/cycle2"/>
    <dgm:cxn modelId="{1A6BED26-EA3E-4D2D-846C-4E9063F4665C}" type="presParOf" srcId="{9C4BBAA2-B2B5-4F83-883D-A1910409C9DC}" destId="{BDD18EC6-537F-4736-8B41-C8C564748580}" srcOrd="0" destOrd="0" presId="urn:microsoft.com/office/officeart/2005/8/layout/cycle2"/>
    <dgm:cxn modelId="{0A25953D-2833-4F69-B044-803D8316B42F}" type="presParOf" srcId="{7FB2492A-9DFB-4F48-885F-443B23AA7E00}" destId="{B1D7E6E1-2864-4EB9-A57D-F6C5D78D3DF8}" srcOrd="8" destOrd="0" presId="urn:microsoft.com/office/officeart/2005/8/layout/cycle2"/>
    <dgm:cxn modelId="{50A91B92-B813-4497-B170-1CDB35F6BF43}" type="presParOf" srcId="{7FB2492A-9DFB-4F48-885F-443B23AA7E00}" destId="{2E226824-D761-44C7-A5CF-89664877EABE}" srcOrd="9" destOrd="0" presId="urn:microsoft.com/office/officeart/2005/8/layout/cycle2"/>
    <dgm:cxn modelId="{463F8508-98E8-4F12-956A-0C766E784EEB}" type="presParOf" srcId="{2E226824-D761-44C7-A5CF-89664877EABE}" destId="{D7027395-307B-442E-AB2F-80F50CCDA4DF}" srcOrd="0" destOrd="0" presId="urn:microsoft.com/office/officeart/2005/8/layout/cycle2"/>
    <dgm:cxn modelId="{77D08599-81A3-40BC-9693-7F596836A7E3}" type="presParOf" srcId="{7FB2492A-9DFB-4F48-885F-443B23AA7E00}" destId="{779F2257-6648-43E3-9845-1A8B1A7C8A77}" srcOrd="10" destOrd="0" presId="urn:microsoft.com/office/officeart/2005/8/layout/cycle2"/>
    <dgm:cxn modelId="{2FAF914C-25A8-4AF1-B801-7115269D6717}" type="presParOf" srcId="{7FB2492A-9DFB-4F48-885F-443B23AA7E00}" destId="{7D669B10-EF31-4771-A6F5-98DDED5D94B7}" srcOrd="11" destOrd="0" presId="urn:microsoft.com/office/officeart/2005/8/layout/cycle2"/>
    <dgm:cxn modelId="{81A3AEA4-E02B-467B-9148-2CE31AF37365}" type="presParOf" srcId="{7D669B10-EF31-4771-A6F5-98DDED5D94B7}" destId="{247ECFE2-6E23-4E57-A086-1EA1B0DE49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851C4-D2D0-4716-9571-D4A497E73712}">
      <dsp:nvSpPr>
        <dsp:cNvPr id="0" name=""/>
        <dsp:cNvSpPr/>
      </dsp:nvSpPr>
      <dsp:spPr>
        <a:xfrm>
          <a:off x="2970928" y="72007"/>
          <a:ext cx="2304253" cy="131655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кадровые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08378" y="264812"/>
        <a:ext cx="1629353" cy="930944"/>
      </dsp:txXfrm>
    </dsp:sp>
    <dsp:sp modelId="{75B8B8A1-4319-42C3-B444-E24DBD61526E}">
      <dsp:nvSpPr>
        <dsp:cNvPr id="0" name=""/>
        <dsp:cNvSpPr/>
      </dsp:nvSpPr>
      <dsp:spPr>
        <a:xfrm rot="1800000">
          <a:off x="5431783" y="604727"/>
          <a:ext cx="648795" cy="375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439332" y="651680"/>
        <a:ext cx="536108" cy="225373"/>
      </dsp:txXfrm>
    </dsp:sp>
    <dsp:sp modelId="{7961AE66-CA68-49C9-9510-62A64598E2B8}">
      <dsp:nvSpPr>
        <dsp:cNvPr id="0" name=""/>
        <dsp:cNvSpPr/>
      </dsp:nvSpPr>
      <dsp:spPr>
        <a:xfrm>
          <a:off x="4741035" y="1094976"/>
          <a:ext cx="2550370" cy="14566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нормативно-правовые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114528" y="1308298"/>
        <a:ext cx="1803384" cy="1030011"/>
      </dsp:txXfrm>
    </dsp:sp>
    <dsp:sp modelId="{37D03832-6B69-40CB-8093-4118C0919EF2}">
      <dsp:nvSpPr>
        <dsp:cNvPr id="0" name=""/>
        <dsp:cNvSpPr/>
      </dsp:nvSpPr>
      <dsp:spPr>
        <a:xfrm rot="5400000">
          <a:off x="5910046" y="2605170"/>
          <a:ext cx="498148" cy="491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83789" y="2629751"/>
        <a:ext cx="350662" cy="294973"/>
      </dsp:txXfrm>
    </dsp:sp>
    <dsp:sp modelId="{A4F60BA9-7E42-47BB-B581-19334CFE7917}">
      <dsp:nvSpPr>
        <dsp:cNvPr id="0" name=""/>
        <dsp:cNvSpPr/>
      </dsp:nvSpPr>
      <dsp:spPr>
        <a:xfrm>
          <a:off x="5050897" y="3168352"/>
          <a:ext cx="2522999" cy="156988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материально-технические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20382" y="3398256"/>
        <a:ext cx="1784029" cy="1110073"/>
      </dsp:txXfrm>
    </dsp:sp>
    <dsp:sp modelId="{41C1F1DF-2AB4-488E-89CA-1769225C8FBD}">
      <dsp:nvSpPr>
        <dsp:cNvPr id="0" name=""/>
        <dsp:cNvSpPr/>
      </dsp:nvSpPr>
      <dsp:spPr>
        <a:xfrm rot="8951049">
          <a:off x="5693410" y="4760785"/>
          <a:ext cx="350550" cy="460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791151" y="4825938"/>
        <a:ext cx="245385" cy="276272"/>
      </dsp:txXfrm>
    </dsp:sp>
    <dsp:sp modelId="{E36D5F37-0D82-40DB-9A1C-7C369987F648}">
      <dsp:nvSpPr>
        <dsp:cNvPr id="0" name=""/>
        <dsp:cNvSpPr/>
      </dsp:nvSpPr>
      <dsp:spPr>
        <a:xfrm>
          <a:off x="2890663" y="4375992"/>
          <a:ext cx="2984162" cy="14566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информационно-методические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27683" y="4589314"/>
        <a:ext cx="2110122" cy="1030011"/>
      </dsp:txXfrm>
    </dsp:sp>
    <dsp:sp modelId="{9C4BBAA2-B2B5-4F83-883D-A1910409C9DC}">
      <dsp:nvSpPr>
        <dsp:cNvPr id="0" name=""/>
        <dsp:cNvSpPr/>
      </dsp:nvSpPr>
      <dsp:spPr>
        <a:xfrm rot="13193738" flipH="1">
          <a:off x="2455576" y="4660468"/>
          <a:ext cx="545382" cy="54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474620" y="4717954"/>
        <a:ext cx="381767" cy="329870"/>
      </dsp:txXfrm>
    </dsp:sp>
    <dsp:sp modelId="{B1D7E6E1-2864-4EB9-A57D-F6C5D78D3DF8}">
      <dsp:nvSpPr>
        <dsp:cNvPr id="0" name=""/>
        <dsp:cNvSpPr/>
      </dsp:nvSpPr>
      <dsp:spPr>
        <a:xfrm>
          <a:off x="1084114" y="3089920"/>
          <a:ext cx="2583392" cy="14566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финансовые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62443" y="3303242"/>
        <a:ext cx="1826734" cy="1030011"/>
      </dsp:txXfrm>
    </dsp:sp>
    <dsp:sp modelId="{2E226824-D761-44C7-A5CF-89664877EABE}">
      <dsp:nvSpPr>
        <dsp:cNvPr id="0" name=""/>
        <dsp:cNvSpPr/>
      </dsp:nvSpPr>
      <dsp:spPr>
        <a:xfrm rot="15948991">
          <a:off x="2068358" y="2582992"/>
          <a:ext cx="470158" cy="491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144026" y="2751652"/>
        <a:ext cx="329111" cy="294973"/>
      </dsp:txXfrm>
    </dsp:sp>
    <dsp:sp modelId="{779F2257-6648-43E3-9845-1A8B1A7C8A77}">
      <dsp:nvSpPr>
        <dsp:cNvPr id="0" name=""/>
        <dsp:cNvSpPr/>
      </dsp:nvSpPr>
      <dsp:spPr>
        <a:xfrm>
          <a:off x="1060931" y="1094976"/>
          <a:ext cx="2337917" cy="14566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психолого-педагогические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03311" y="1308298"/>
        <a:ext cx="1653157" cy="1030011"/>
      </dsp:txXfrm>
    </dsp:sp>
    <dsp:sp modelId="{7D669B10-EF31-4771-A6F5-98DDED5D94B7}">
      <dsp:nvSpPr>
        <dsp:cNvPr id="0" name=""/>
        <dsp:cNvSpPr/>
      </dsp:nvSpPr>
      <dsp:spPr>
        <a:xfrm rot="19800000">
          <a:off x="2259434" y="541807"/>
          <a:ext cx="612006" cy="415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67781" y="656028"/>
        <a:ext cx="487401" cy="249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E6066-7C88-44C4-81E0-58685774B73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FDEB-4B34-45C2-A4A4-D30B8714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FDEB-4B34-45C2-A4A4-D30B87143B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17D643-3148-4283-8793-524A26F0515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5E98B-5C04-4F28-8374-7BB805F23C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oshrono@ramble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Реализация Федерального государственного образовательного  стандарта дошкольного образования в Пошехонском муниципальном районе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001156" cy="1564226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Сидельникова</a:t>
            </a:r>
            <a:r>
              <a:rPr lang="ru-RU" dirty="0" smtClean="0"/>
              <a:t> Марина  Юрьевна,</a:t>
            </a:r>
          </a:p>
          <a:p>
            <a:r>
              <a:rPr lang="ru-RU" dirty="0" smtClean="0"/>
              <a:t> начальник МКУ Управления образования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03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Тематика практико-ориентированного семинара для руководителей ОО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596" y="1428736"/>
            <a:ext cx="8391876" cy="531263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			</a:t>
            </a:r>
            <a:endParaRPr lang="ru-RU" sz="2000" dirty="0" smtClean="0">
              <a:effectLst/>
              <a:ea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ru-RU" sz="2000" dirty="0" smtClean="0">
              <a:effectLst/>
              <a:ea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2000" dirty="0" smtClean="0">
                <a:effectLst/>
                <a:ea typeface="Times New Roman"/>
              </a:rPr>
              <a:t>Условия реализации ФГОС дошкольного и общего образования: опыт и перспективы работы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  Обновление технологий, педагогических средств, форм обучения  и воспитания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Обновление содержания образования обучающихся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Информационно-образовательная среда образовательной организации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ea typeface="Times New Roman"/>
                <a:cs typeface="Times New Roman"/>
              </a:rPr>
              <a:t>Сопро</a:t>
            </a:r>
            <a:r>
              <a:rPr lang="ru-RU" sz="2000" dirty="0" smtClean="0">
                <a:effectLst/>
                <a:ea typeface="Times New Roman"/>
              </a:rPr>
              <a:t>вождение профессионального развития педагогов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766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mtClean="0"/>
              <a:t>Тематика выступлений </a:t>
            </a:r>
            <a:r>
              <a:rPr lang="ru-RU" sz="3600" dirty="0" smtClean="0"/>
              <a:t>на августовской конференции 2017 года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ru-RU" sz="2400" dirty="0" smtClean="0">
                <a:ea typeface="Times New Roman"/>
              </a:rPr>
              <a:t>Приобщение детей к здоровому и активному образу жизни через реализацию проекта «ГТО в детский сад»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ea typeface="Times New Roman"/>
              </a:rPr>
              <a:t> Интеллектуальный клуб «</a:t>
            </a:r>
            <a:r>
              <a:rPr lang="ru-RU" sz="2400" dirty="0" err="1" smtClean="0">
                <a:ea typeface="Times New Roman"/>
              </a:rPr>
              <a:t>Знайка</a:t>
            </a:r>
            <a:r>
              <a:rPr lang="ru-RU" sz="2400" dirty="0" smtClean="0">
                <a:ea typeface="Times New Roman"/>
              </a:rPr>
              <a:t>»: программа деятельности 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ea typeface="Times New Roman"/>
              </a:rPr>
              <a:t>Развитие творческих способностей детей через реализацию образовательных проектов с родителями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ea typeface="Times New Roman"/>
              </a:rPr>
              <a:t>Развивающая предметно-пространственная среда: требования и их исполнение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ea typeface="Times New Roman"/>
              </a:rPr>
              <a:t> Формирование ключевых компетенций старших дошкольников через технологию «образовательный туризм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ea typeface="Times New Roman"/>
              </a:rPr>
              <a:t>Развивающая предметно-пространственная среда как средство развития познавательного интереса детей старшего дошкольного возраста </a:t>
            </a:r>
            <a:endParaRPr lang="ru-RU" sz="24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9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:\Users\Заведующий\Desktop\ФГОС ДО\DSCN136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00400" cy="25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 descr="C:\Users\Заведующий\Desktop\P70713-11353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992" y="1340768"/>
            <a:ext cx="3670920" cy="249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2931" y="11663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Метео</a:t>
            </a:r>
            <a:r>
              <a:rPr lang="ru-RU" sz="2000" dirty="0" smtClean="0"/>
              <a:t>-площадка  «Юный метеоролог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54353" y="18864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Песочные панно для творческих игр с песком и природным материалом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7" descr="G:\фото для презентации\Материально - техническое оснощение\фото участок\IMG_0257.JPG"/>
          <p:cNvPicPr>
            <a:picLocks noChangeAspect="1" noChangeArrowheads="1"/>
          </p:cNvPicPr>
          <p:nvPr/>
        </p:nvPicPr>
        <p:blipFill>
          <a:blip r:embed="rId4" cstate="print"/>
          <a:srcRect t="11364" b="11364"/>
          <a:stretch>
            <a:fillRect/>
          </a:stretch>
        </p:blipFill>
        <p:spPr bwMode="auto">
          <a:xfrm>
            <a:off x="250371" y="4307177"/>
            <a:ext cx="443752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393" y="4181149"/>
            <a:ext cx="3384376" cy="253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3762024"/>
            <a:ext cx="594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Спортивные площадки ДС № 3 и ДС № 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624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Рабочий стол\Для Е.В. Кротовой 19.03.2018г\Сре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892" y="175518"/>
            <a:ext cx="4038600" cy="30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8869" y="404664"/>
            <a:ext cx="1699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Игровая зона для мальчиков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2852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Развивающая среда «Фиолетовый лес»</a:t>
            </a:r>
            <a:endParaRPr lang="ru-RU" sz="2000" dirty="0"/>
          </a:p>
        </p:txBody>
      </p:sp>
      <p:pic>
        <p:nvPicPr>
          <p:cNvPr id="3" name="Picture 2" descr="C:\Documents and Settings\Елена\Рабочий стол\Для Е.В. Кротовой 19.03.2018г\Сред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0316"/>
            <a:ext cx="2981325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094" y="5733256"/>
            <a:ext cx="386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Передвижная ширма для  игры «Больничка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0984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80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92869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Обновление  методов и приемов</a:t>
            </a:r>
            <a:br>
              <a:rPr lang="ru-RU" sz="3600" dirty="0" smtClean="0"/>
            </a:br>
            <a:r>
              <a:rPr lang="ru-RU" sz="3600" dirty="0" smtClean="0"/>
              <a:t> работы с  детьми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метод проектов</a:t>
            </a:r>
          </a:p>
          <a:p>
            <a:r>
              <a:rPr lang="ru-RU" sz="2000" dirty="0" err="1" smtClean="0"/>
              <a:t>социо</a:t>
            </a:r>
            <a:r>
              <a:rPr lang="ru-RU" sz="2000" dirty="0" smtClean="0"/>
              <a:t>-игровые технологии</a:t>
            </a:r>
          </a:p>
          <a:p>
            <a:r>
              <a:rPr lang="ru-RU" sz="2000" dirty="0" smtClean="0"/>
              <a:t>технологии интеллектуального развития и математического образования</a:t>
            </a:r>
          </a:p>
          <a:p>
            <a:r>
              <a:rPr lang="ru-RU" sz="2000" dirty="0" err="1" smtClean="0"/>
              <a:t>здоровьесьерегающая</a:t>
            </a:r>
            <a:r>
              <a:rPr lang="ru-RU" sz="2000" dirty="0" smtClean="0"/>
              <a:t> технология </a:t>
            </a:r>
            <a:r>
              <a:rPr lang="ru-RU" sz="2000" dirty="0" err="1" smtClean="0"/>
              <a:t>В.Ф.Базарного</a:t>
            </a:r>
            <a:endParaRPr lang="ru-RU" sz="2000" dirty="0" smtClean="0"/>
          </a:p>
          <a:p>
            <a:r>
              <a:rPr lang="ru-RU" sz="2000" dirty="0" smtClean="0"/>
              <a:t>образовательный туризм</a:t>
            </a:r>
          </a:p>
          <a:p>
            <a:r>
              <a:rPr lang="ru-RU" sz="2000" dirty="0" smtClean="0"/>
              <a:t>технология детского портфолио</a:t>
            </a:r>
          </a:p>
          <a:p>
            <a:endParaRPr lang="ru-RU" dirty="0"/>
          </a:p>
        </p:txBody>
      </p:sp>
      <p:pic>
        <p:nvPicPr>
          <p:cNvPr id="5" name="Объект 4" descr="C:\Users\Светлана\Desktop\ФГОС новые формы\DSCN816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082" y="836712"/>
            <a:ext cx="41722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Елена\Рабочий стол\Для Е.В. Кротовой 19.03.2018г\Работа с деть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77275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6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\Рабочий стол\Для Е.В. Кротовой 19.03.2018г\Г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698" y="640658"/>
            <a:ext cx="444030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Елена\Рабочий стол\Для Е.В. Кротовой 19.03.2018г\Ручеек 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1"/>
            <a:ext cx="4824174" cy="320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160" y="4194085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i="1" dirty="0">
                <a:solidFill>
                  <a:prstClr val="black"/>
                </a:solidFill>
              </a:rPr>
              <a:t>Проект «ГТО в детский  сад»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31" y="252744"/>
            <a:ext cx="2304256" cy="334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692696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Малые летние олимпийские игры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5858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фото 2013-14уч.год\спектакль Морозко фото\SAM_0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52" y="255318"/>
            <a:ext cx="4038600" cy="302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Елена\Рабочий стол\Для Е.В. Кротовой 19.03.2018г\Квест -игра Зарнич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038600" cy="268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5699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Фестиваль «Театральное половодье»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3573016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 smtClean="0"/>
              <a:t>Спортивно-патриотическая</a:t>
            </a:r>
            <a:r>
              <a:rPr lang="ru-RU" sz="2000" i="1" dirty="0" smtClean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prstClr val="black"/>
                </a:solidFill>
              </a:rPr>
              <a:t>игра «</a:t>
            </a:r>
            <a:r>
              <a:rPr lang="ru-RU" sz="2000" i="1" dirty="0" err="1" smtClean="0">
                <a:solidFill>
                  <a:prstClr val="black"/>
                </a:solidFill>
              </a:rPr>
              <a:t>Зарничка</a:t>
            </a:r>
            <a:r>
              <a:rPr lang="ru-RU" sz="2000" i="1" dirty="0" smtClean="0">
                <a:solidFill>
                  <a:prstClr val="black"/>
                </a:solidFill>
              </a:rPr>
              <a:t>»</a:t>
            </a: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C:\Users\Заведующий\Downloads\_img_328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4044620"/>
            <a:ext cx="3978325" cy="275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566124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Проект «Земля Пошехонья- от края до края»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456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Проект «Предков чтить, дела их помнить»</a:t>
            </a:r>
            <a:endParaRPr lang="ru-RU" sz="3600" dirty="0"/>
          </a:p>
        </p:txBody>
      </p:sp>
      <p:pic>
        <p:nvPicPr>
          <p:cNvPr id="4" name="Рисунок 3" descr="F:\6 мая\День Победы 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255" y="1412776"/>
            <a:ext cx="3368040" cy="506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6 мая\День Победы 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9713"/>
            <a:ext cx="4248472" cy="264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8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1537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Клуб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pic>
        <p:nvPicPr>
          <p:cNvPr id="4" name="Picture 2" descr="C:\Users\Наталья\Desktop\Фото\фото для фильма\занятия\SDC12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96" r="10934"/>
          <a:stretch>
            <a:fillRect/>
          </a:stretch>
        </p:blipFill>
        <p:spPr bwMode="auto">
          <a:xfrm>
            <a:off x="214282" y="1928802"/>
            <a:ext cx="4429156" cy="3280368"/>
          </a:xfrm>
          <a:prstGeom prst="rect">
            <a:avLst/>
          </a:prstGeom>
          <a:noFill/>
        </p:spPr>
      </p:pic>
      <p:pic>
        <p:nvPicPr>
          <p:cNvPr id="5" name="Picture 3" descr="C:\Users\Наталья\Desktop\Фото\фото для фильма\занятия\SDC12158.JPG"/>
          <p:cNvPicPr>
            <a:picLocks noChangeAspect="1" noChangeArrowheads="1"/>
          </p:cNvPicPr>
          <p:nvPr/>
        </p:nvPicPr>
        <p:blipFill>
          <a:blip r:embed="rId3" cstate="print"/>
          <a:srcRect l="13776" t="4082" r="8163" b="10204"/>
          <a:stretch>
            <a:fillRect/>
          </a:stretch>
        </p:blipFill>
        <p:spPr bwMode="auto">
          <a:xfrm>
            <a:off x="4684260" y="3000372"/>
            <a:ext cx="4250560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185736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Интеллектуальная игра «Математический ринг»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542926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Посвящение в «</a:t>
            </a:r>
            <a:r>
              <a:rPr lang="ru-RU" sz="2000" i="1" dirty="0" err="1" smtClean="0"/>
              <a:t>Знайки</a:t>
            </a:r>
            <a:r>
              <a:rPr lang="ru-RU" sz="2000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41205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фото для презентации\Работа с родителями\фото родители\IMG_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511" y="1122413"/>
            <a:ext cx="3980573" cy="265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09292" y="29211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Клуб заботливых родителей</a:t>
            </a:r>
            <a:endParaRPr lang="ru-RU" sz="2000" i="1" dirty="0"/>
          </a:p>
        </p:txBody>
      </p:sp>
      <p:pic>
        <p:nvPicPr>
          <p:cNvPr id="14" name="Picture 8" descr="G:\фото для презентации\Работа с родителями\фото родители\P1040724.JPG"/>
          <p:cNvPicPr>
            <a:picLocks noChangeAspect="1" noChangeArrowheads="1"/>
          </p:cNvPicPr>
          <p:nvPr/>
        </p:nvPicPr>
        <p:blipFill>
          <a:blip r:embed="rId3" cstate="print"/>
          <a:srcRect t="17949"/>
          <a:stretch>
            <a:fillRect/>
          </a:stretch>
        </p:blipFill>
        <p:spPr bwMode="auto">
          <a:xfrm>
            <a:off x="257537" y="1122414"/>
            <a:ext cx="4642334" cy="285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55576" y="28271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Мастер-класс для родителей «Игрушки из бабушкиного сундука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18" name="Picture 2" descr="C:\Documents and Settings\Администратор\Рабочий стол\фото к пезентации\SAM_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756" y="3943093"/>
            <a:ext cx="3721093" cy="289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444208" y="5065069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Заседание клуба по теме «Здоровые </a:t>
            </a:r>
            <a:r>
              <a:rPr lang="ru-RU" sz="2000" i="1" dirty="0" smtClean="0"/>
              <a:t>зубы»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8660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Сеть организаций Пошехонского МР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Всего организаций: 23, из них</a:t>
            </a:r>
          </a:p>
          <a:p>
            <a:r>
              <a:rPr lang="ru-RU" dirty="0" smtClean="0"/>
              <a:t>11 школ, в которых функционирует  10 дошкольных групп</a:t>
            </a:r>
          </a:p>
          <a:p>
            <a:r>
              <a:rPr lang="ru-RU" dirty="0" smtClean="0"/>
              <a:t>8 детских садов</a:t>
            </a:r>
          </a:p>
          <a:p>
            <a:r>
              <a:rPr lang="ru-RU" dirty="0" smtClean="0"/>
              <a:t>2 организации дополнительного образования детей</a:t>
            </a:r>
          </a:p>
          <a:p>
            <a:r>
              <a:rPr lang="ru-RU" dirty="0" smtClean="0"/>
              <a:t>1 организация для детей, нуждающихся в психолого-педагогической и медико-социальной помощи</a:t>
            </a:r>
          </a:p>
          <a:p>
            <a:r>
              <a:rPr lang="ru-RU" dirty="0" smtClean="0"/>
              <a:t>1 организация дополнительного профессионального образования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1455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5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634081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Конференции для родителей</a:t>
            </a:r>
            <a:endParaRPr lang="ru-RU" sz="3600" dirty="0"/>
          </a:p>
        </p:txBody>
      </p:sp>
      <p:pic>
        <p:nvPicPr>
          <p:cNvPr id="3074" name="Picture 2" descr="C:\Documents and Settings\Елена\Мои документы\Фото\дс № 7\DSC063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Елена\Мои документы\Фото\дс № 7\DSC063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922" y="170080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0175" y="797803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prstClr val="black"/>
                </a:solidFill>
                <a:ea typeface="+mj-ea"/>
                <a:cs typeface="+mj-cs"/>
              </a:rPr>
              <a:t>«</a:t>
            </a:r>
            <a:r>
              <a:rPr lang="ru-RU" sz="2000" i="1" dirty="0">
                <a:solidFill>
                  <a:prstClr val="black"/>
                </a:solidFill>
                <a:ea typeface="+mj-ea"/>
                <a:cs typeface="+mj-cs"/>
              </a:rPr>
              <a:t>Кто как питается, тот так и </a:t>
            </a:r>
            <a:r>
              <a:rPr lang="ru-RU" sz="2000" i="1" dirty="0" smtClean="0">
                <a:solidFill>
                  <a:prstClr val="black"/>
                </a:solidFill>
                <a:ea typeface="+mj-ea"/>
                <a:cs typeface="+mj-cs"/>
              </a:rPr>
              <a:t>улыбается»</a:t>
            </a:r>
            <a:endParaRPr lang="ru-RU" sz="2000" i="1" dirty="0"/>
          </a:p>
        </p:txBody>
      </p:sp>
      <p:pic>
        <p:nvPicPr>
          <p:cNvPr id="7" name="Picture 2" descr="C:\Documents and Settings\Елена\Рабочий стол\Для Е.В. Кротовой 19.03.2018г\Конференция по питанию.Работа с родителя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896" y="3573016"/>
            <a:ext cx="2346041" cy="31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0131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«</a:t>
            </a:r>
            <a:r>
              <a:rPr lang="ru-RU" sz="2000" i="1" dirty="0" smtClean="0"/>
              <a:t>Правильно питаемся, здоровья набираемся»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70372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Основные результаты реализации </a:t>
            </a:r>
            <a:br>
              <a:rPr lang="ru-RU" sz="4000" dirty="0" smtClean="0"/>
            </a:br>
            <a:r>
              <a:rPr lang="ru-RU" sz="3600" dirty="0" smtClean="0"/>
              <a:t>ФГОС ДО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1.Сформирована </a:t>
            </a:r>
            <a:r>
              <a:rPr lang="ru-RU" sz="2000" dirty="0" smtClean="0"/>
              <a:t>нормативно-правовая база реализации ФГОС, разработаны </a:t>
            </a:r>
            <a:r>
              <a:rPr lang="ru-RU" sz="2000" dirty="0" smtClean="0"/>
              <a:t>ООП.</a:t>
            </a:r>
          </a:p>
          <a:p>
            <a:pPr>
              <a:buNone/>
            </a:pPr>
            <a:r>
              <a:rPr lang="ru-RU" sz="2000" dirty="0" smtClean="0"/>
              <a:t>2.Обеспечена вариативность содержания дошкольного образования.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3.Изменились </a:t>
            </a:r>
            <a:r>
              <a:rPr lang="ru-RU" sz="2000" dirty="0" smtClean="0"/>
              <a:t>формы, методы, приемы работы с </a:t>
            </a:r>
            <a:r>
              <a:rPr lang="ru-RU" sz="2000" dirty="0" smtClean="0"/>
              <a:t>детьми.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4. Развивающая предметно-пространственная </a:t>
            </a:r>
            <a:r>
              <a:rPr lang="ru-RU" sz="2000" dirty="0" smtClean="0"/>
              <a:t>среда </a:t>
            </a:r>
            <a:r>
              <a:rPr lang="ru-RU" sz="2000" dirty="0" smtClean="0"/>
              <a:t>учитывает </a:t>
            </a:r>
            <a:r>
              <a:rPr lang="ru-RU" sz="2000" dirty="0" smtClean="0"/>
              <a:t>потребности детей и соответствует требованиям ФГОС к ее </a:t>
            </a:r>
            <a:r>
              <a:rPr lang="ru-RU" sz="2000" dirty="0" smtClean="0"/>
              <a:t>организации.</a:t>
            </a:r>
          </a:p>
          <a:p>
            <a:pPr>
              <a:buNone/>
            </a:pPr>
            <a:r>
              <a:rPr lang="ru-RU" sz="2000" dirty="0" smtClean="0"/>
              <a:t>5.Сформирована непрерывная система  образования  педагогических кадров.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Задачи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3891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 smtClean="0"/>
              <a:t>1.Обеспечить подготовку педагогов по вопросам проведения качественной оценки  индивидуального развития дошкольников,  рефлексии собственных действий, их эффективности, умения планировать образовательную деятельность, учитывая потребности индивидуального развития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 smtClean="0"/>
              <a:t>2. Обеспечить  разнообразие форм  психолого-педагогической поддержки  родителей в вопросах развития и образования, охраны и укрепления здоровья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 smtClean="0"/>
              <a:t>3. Проанализировать обоснованность и результативность  применения  педагогических технологий, теоретически и практически проработать сущность используемых технологий и их целесообразность в конкретной ситуации.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 smtClean="0"/>
              <a:t>4.Обеспечить </a:t>
            </a:r>
            <a:r>
              <a:rPr lang="ru-RU" sz="8000" dirty="0" err="1" smtClean="0"/>
              <a:t>трансформируемость</a:t>
            </a:r>
            <a:r>
              <a:rPr lang="ru-RU" sz="8000" dirty="0" smtClean="0"/>
              <a:t> пространства возрастных групп  в зависимости от образовательной ситуации, в том числе с учетом  меняющихся интересов и возможностей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3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              </a:t>
            </a:r>
            <a:r>
              <a:rPr lang="ru-RU" sz="2000" dirty="0" smtClean="0"/>
              <a:t>Приглашаем к сотрудничеству!</a:t>
            </a:r>
            <a:endParaRPr lang="en-US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МКУ Управление образования</a:t>
            </a:r>
          </a:p>
          <a:p>
            <a:pPr marL="0" indent="0" algn="ctr">
              <a:buNone/>
            </a:pPr>
            <a:r>
              <a:rPr lang="ru-RU" sz="2000" dirty="0" smtClean="0"/>
              <a:t>Администрации Пошехонского МР</a:t>
            </a:r>
          </a:p>
          <a:p>
            <a:pPr marL="0" indent="0" algn="ctr">
              <a:buNone/>
            </a:pPr>
            <a:r>
              <a:rPr lang="ru-RU" sz="2000" dirty="0" smtClean="0"/>
              <a:t> 152850, Ярославская обл., </a:t>
            </a:r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г. Пошехонье,     </a:t>
            </a:r>
            <a:r>
              <a:rPr lang="ru-RU" sz="2000" dirty="0" err="1" smtClean="0"/>
              <a:t>пл.Свободы</a:t>
            </a:r>
            <a:r>
              <a:rPr lang="ru-RU" sz="2000" dirty="0" smtClean="0"/>
              <a:t>, д. 8, </a:t>
            </a:r>
          </a:p>
          <a:p>
            <a:pPr marL="0" indent="0" algn="ctr">
              <a:buNone/>
            </a:pPr>
            <a:r>
              <a:rPr lang="en-US" sz="2000" dirty="0" smtClean="0"/>
              <a:t>Email</a:t>
            </a:r>
            <a:r>
              <a:rPr lang="ru-RU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poshrono@rambler.ru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официальный сайт:</a:t>
            </a:r>
            <a:r>
              <a:rPr lang="en-US" sz="2000" dirty="0" smtClean="0"/>
              <a:t>poshrono.edu.yar.ru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err="1" smtClean="0"/>
              <a:t>конт</a:t>
            </a:r>
            <a:r>
              <a:rPr lang="ru-RU" sz="2000" dirty="0" smtClean="0"/>
              <a:t>. тел. 8 (48546)2-20-66</a:t>
            </a:r>
            <a:endParaRPr lang="en-US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911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Кадровое обеспечение: квалификационные  категории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3898776" cy="3911609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000" dirty="0" smtClean="0"/>
              <a:t>Всего воспитателей  52</a:t>
            </a:r>
          </a:p>
          <a:p>
            <a:pPr marL="0" indent="0">
              <a:buNone/>
            </a:pPr>
            <a:r>
              <a:rPr lang="ru-RU" sz="2000" dirty="0" smtClean="0"/>
              <a:t> в том числе: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высшая категория – 11 %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ервая категория- 39%</a:t>
            </a:r>
          </a:p>
          <a:p>
            <a:r>
              <a:rPr lang="ru-RU" sz="2000" dirty="0" smtClean="0"/>
              <a:t>соответствие занимаемой должности- 31%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 descr="C:\Users\Светлана\Desktop\IMG_672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410" y="1556792"/>
            <a:ext cx="425307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60032" y="5401887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Победитель районного этапа конкурса «Учитель года-2017» в номинации «Воспитатель года»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684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реализации ФГОС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0248920"/>
              </p:ext>
            </p:extLst>
          </p:nvPr>
        </p:nvGraphicFramePr>
        <p:xfrm>
          <a:off x="457200" y="908720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75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Темы заседаний  РМО и семинаров   для воспитателей  ДОУ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Выявление и сопровождение детей с ОВЗ в дошкольной образовательной организации</a:t>
            </a:r>
          </a:p>
          <a:p>
            <a:r>
              <a:rPr lang="ru-RU" sz="2000" dirty="0" smtClean="0"/>
              <a:t>Современные аспекты по речевому  развитию дошкольников в соответствии с ФГОС ДО</a:t>
            </a:r>
          </a:p>
          <a:p>
            <a:r>
              <a:rPr lang="ru-RU" sz="2000" dirty="0" smtClean="0"/>
              <a:t>Сказочные лабиринты игры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  как технология реализации ФГОС ДО</a:t>
            </a:r>
          </a:p>
          <a:p>
            <a:r>
              <a:rPr lang="ru-RU" sz="2000" dirty="0" smtClean="0"/>
              <a:t>Развитие умственных способностей дошкольников посредством развивающих  игр</a:t>
            </a:r>
          </a:p>
          <a:p>
            <a:r>
              <a:rPr lang="ru-RU" sz="2000" dirty="0" smtClean="0"/>
              <a:t>Опыт решения актуальных проблем реализации ФГОС ДО в образовательных организациях  Пошехонского МР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65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Темы  заседаний методического совета и РМО старших воспитателей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500306"/>
            <a:ext cx="8258204" cy="38242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Информационно-методическое  сопровождение деятельности ДОО района по внедрению ФГОС ДО</a:t>
            </a:r>
          </a:p>
          <a:p>
            <a:r>
              <a:rPr lang="ru-RU" sz="2000" dirty="0" smtClean="0"/>
              <a:t>Оценка качества дошкольного образования и результатов развития ребенка</a:t>
            </a:r>
          </a:p>
          <a:p>
            <a:r>
              <a:rPr lang="ru-RU" sz="2000" dirty="0" smtClean="0"/>
              <a:t>Качество дошкольного образования и формирование подходов к его оценке  в условиях введения ФГОС ДО </a:t>
            </a:r>
          </a:p>
          <a:p>
            <a:r>
              <a:rPr lang="ru-RU" sz="2000" dirty="0" smtClean="0"/>
              <a:t>Рефлексивный анализ и опыт разработки (переработки)  ООП ДО в ДОО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409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Примеры тем приоритетных направлений деятельности ДОУ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/>
              </a:rPr>
              <a:t>ДС </a:t>
            </a:r>
            <a:r>
              <a:rPr lang="ru-RU" sz="2000" dirty="0">
                <a:ea typeface="Times New Roman"/>
              </a:rPr>
              <a:t>№3 «Ручеек</a:t>
            </a:r>
            <a:r>
              <a:rPr lang="ru-RU" sz="2000" dirty="0" smtClean="0">
                <a:ea typeface="Times New Roman"/>
              </a:rPr>
              <a:t>» -  </a:t>
            </a:r>
            <a:r>
              <a:rPr lang="ru-RU" sz="2000" dirty="0">
                <a:ea typeface="Times New Roman"/>
              </a:rPr>
              <a:t>«Приобщение детей к здоровому и активному образу жизни через эффективные формы взаимодействия ДОУ с семьей»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/>
              </a:rPr>
              <a:t>ДС </a:t>
            </a:r>
            <a:r>
              <a:rPr lang="ru-RU" sz="2000" dirty="0">
                <a:ea typeface="Times New Roman"/>
              </a:rPr>
              <a:t>№8 «Сказка</a:t>
            </a:r>
            <a:r>
              <a:rPr lang="ru-RU" sz="2000" dirty="0" smtClean="0">
                <a:ea typeface="Times New Roman"/>
              </a:rPr>
              <a:t>» -  </a:t>
            </a:r>
            <a:r>
              <a:rPr lang="ru-RU" sz="2000" dirty="0">
                <a:ea typeface="Times New Roman"/>
              </a:rPr>
              <a:t>«Разработка программы по ознакомлению детей с профессиями художественно-эстетической направленности»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/>
              </a:rPr>
              <a:t>ДС </a:t>
            </a:r>
            <a:r>
              <a:rPr lang="ru-RU" sz="2000" dirty="0">
                <a:ea typeface="Times New Roman"/>
              </a:rPr>
              <a:t>№1 «Матрешка</a:t>
            </a:r>
            <a:r>
              <a:rPr lang="ru-RU" sz="2000" dirty="0" smtClean="0">
                <a:ea typeface="Times New Roman"/>
              </a:rPr>
              <a:t>» - </a:t>
            </a:r>
            <a:r>
              <a:rPr lang="ru-RU" sz="2000" dirty="0">
                <a:ea typeface="Times New Roman"/>
              </a:rPr>
              <a:t>«Развитие навыков ОБЖ у детей среднего дошкольного возраста через реализацию программы «Мы </a:t>
            </a:r>
            <a:r>
              <a:rPr lang="ru-RU" sz="2000" dirty="0" err="1">
                <a:ea typeface="Times New Roman"/>
              </a:rPr>
              <a:t>Фиксики</a:t>
            </a:r>
            <a:r>
              <a:rPr lang="ru-RU" sz="2000" dirty="0">
                <a:ea typeface="Times New Roman"/>
              </a:rPr>
              <a:t>-исследователи» </a:t>
            </a:r>
            <a:endParaRPr lang="ru-RU" sz="2000" dirty="0" smtClean="0"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/>
              </a:rPr>
              <a:t>ДС </a:t>
            </a:r>
            <a:r>
              <a:rPr lang="ru-RU" sz="2000" dirty="0">
                <a:ea typeface="Times New Roman"/>
              </a:rPr>
              <a:t>№2 «Рябинка»- «Психолого-педагогическое сопровождение и поддержка одаренных и талантливых детей»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/>
              </a:rPr>
              <a:t>ДС </a:t>
            </a:r>
            <a:r>
              <a:rPr lang="ru-RU" sz="2000" dirty="0">
                <a:ea typeface="Times New Roman"/>
              </a:rPr>
              <a:t>№7 «Улыбка</a:t>
            </a:r>
            <a:r>
              <a:rPr lang="ru-RU" sz="2000" dirty="0" smtClean="0">
                <a:ea typeface="Times New Roman"/>
              </a:rPr>
              <a:t>» - </a:t>
            </a:r>
            <a:r>
              <a:rPr lang="ru-RU" sz="2000" dirty="0">
                <a:ea typeface="Times New Roman"/>
              </a:rPr>
              <a:t>«Духовно-нравственное воспитание и социализация детей дошкольного возраста через организацию </a:t>
            </a:r>
            <a:r>
              <a:rPr lang="ru-RU" sz="2000" dirty="0" err="1">
                <a:ea typeface="Times New Roman"/>
              </a:rPr>
              <a:t>социо</a:t>
            </a:r>
            <a:r>
              <a:rPr lang="ru-RU" sz="2000" dirty="0">
                <a:ea typeface="Times New Roman"/>
              </a:rPr>
              <a:t>-культурных практик в ДОО»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Яснополянский детский </a:t>
            </a:r>
            <a:r>
              <a:rPr lang="ru-RU" sz="2000" dirty="0" smtClean="0">
                <a:ea typeface="Times New Roman"/>
              </a:rPr>
              <a:t>сад- </a:t>
            </a:r>
            <a:r>
              <a:rPr lang="ru-RU" sz="2000" dirty="0">
                <a:ea typeface="Times New Roman"/>
              </a:rPr>
              <a:t>«Воспитание доброжелательного отношения между детьми через сюжетно-ролевую игру в условиях разновозрастной группы»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2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Примеры тем по самообразованию педагогов ДОУ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a typeface="Times New Roman"/>
              </a:rPr>
              <a:t>Деятельность воспитателя по приобщению детей к социокультурным нормам, традициям семьи</a:t>
            </a:r>
            <a:endParaRPr lang="ru-RU" sz="2000" dirty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a typeface="Times New Roman"/>
              </a:rPr>
              <a:t>Деятельность воспитателя по развитию способностей и творческого потенциала каждого ребенка</a:t>
            </a:r>
            <a:endParaRPr lang="ru-RU" sz="2000" dirty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a typeface="Times New Roman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</a:t>
            </a:r>
            <a:endParaRPr lang="ru-RU" sz="2000" dirty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a typeface="Times New Roman"/>
              </a:rPr>
              <a:t>Деятельность воспитателя по обеспечению  позитивной социализации  детей на основе сотрудничества со взрослыми и сверстниками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a typeface="Times New Roman"/>
              </a:rPr>
              <a:t>Деятельность воспитателя по формированию и поддержке  положительной самооценки детей, уверенности в собственных возможностях и способностях</a:t>
            </a:r>
            <a:endParaRPr lang="ru-RU" sz="2000" dirty="0"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6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Эффективные формы методической работы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День новатора</a:t>
            </a:r>
          </a:p>
          <a:p>
            <a:r>
              <a:rPr lang="ru-RU" sz="2000" dirty="0" smtClean="0"/>
              <a:t>Методические недели</a:t>
            </a:r>
          </a:p>
          <a:p>
            <a:r>
              <a:rPr lang="ru-RU" sz="2000" dirty="0" smtClean="0"/>
              <a:t>Педагогические тренинги</a:t>
            </a:r>
          </a:p>
          <a:p>
            <a:r>
              <a:rPr lang="ru-RU" sz="2000" dirty="0" smtClean="0"/>
              <a:t>Фестиваль педагогического мастерства «Ярмарка достижений»</a:t>
            </a:r>
          </a:p>
          <a:p>
            <a:r>
              <a:rPr lang="ru-RU" sz="2000" dirty="0" smtClean="0"/>
              <a:t>Конкурсы</a:t>
            </a:r>
          </a:p>
          <a:p>
            <a:r>
              <a:rPr lang="ru-RU" sz="2000" dirty="0" smtClean="0"/>
              <a:t>Конференции</a:t>
            </a:r>
          </a:p>
          <a:p>
            <a:r>
              <a:rPr lang="ru-RU" sz="2000" dirty="0" smtClean="0"/>
              <a:t>Практико-ориентированные семинары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710675" cy="353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56612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i="1" dirty="0">
                <a:solidFill>
                  <a:prstClr val="black"/>
                </a:solidFill>
              </a:rPr>
              <a:t>Школа молодого воспитателя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329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833</Words>
  <Application>Microsoft Office PowerPoint</Application>
  <PresentationFormat>Экран (4:3)</PresentationFormat>
  <Paragraphs>131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Реализация Федерального государственного образовательного  стандарта дошкольного образования в Пошехонском муниципальном районе</vt:lpstr>
      <vt:lpstr>Сеть организаций Пошехонского МР</vt:lpstr>
      <vt:lpstr>Кадровое обеспечение: квалификационные  категории</vt:lpstr>
      <vt:lpstr>Условия реализации ФГОС</vt:lpstr>
      <vt:lpstr>Темы заседаний  РМО и семинаров   для воспитателей  ДОУ</vt:lpstr>
      <vt:lpstr>Темы  заседаний методического совета и РМО старших воспитателей</vt:lpstr>
      <vt:lpstr>Примеры тем приоритетных направлений деятельности ДОУ</vt:lpstr>
      <vt:lpstr>Примеры тем по самообразованию педагогов ДОУ</vt:lpstr>
      <vt:lpstr>Эффективные формы методической работы</vt:lpstr>
      <vt:lpstr>Тематика практико-ориентированного семинара для руководителей ОО</vt:lpstr>
      <vt:lpstr>Тематика выступлений на августовской конференции 2017 года</vt:lpstr>
      <vt:lpstr>Слайд 12</vt:lpstr>
      <vt:lpstr>Слайд 13</vt:lpstr>
      <vt:lpstr>Обновление  методов и приемов  работы с  детьми</vt:lpstr>
      <vt:lpstr>Слайд 15</vt:lpstr>
      <vt:lpstr>Слайд 16</vt:lpstr>
      <vt:lpstr>Проект «Предков чтить, дела их помнить»</vt:lpstr>
      <vt:lpstr>Клуб «Знайка»</vt:lpstr>
      <vt:lpstr>Слайд 19</vt:lpstr>
      <vt:lpstr>Конференции для родителей</vt:lpstr>
      <vt:lpstr> Основные результаты реализации  ФГОС ДО</vt:lpstr>
      <vt:lpstr>Задачи 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TENSOR</dc:creator>
  <cp:lastModifiedBy>Сидельникова</cp:lastModifiedBy>
  <cp:revision>67</cp:revision>
  <dcterms:created xsi:type="dcterms:W3CDTF">2018-03-26T07:11:01Z</dcterms:created>
  <dcterms:modified xsi:type="dcterms:W3CDTF">2018-03-27T13:52:19Z</dcterms:modified>
</cp:coreProperties>
</file>